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nter Bold" charset="1" panose="020B0802030000000004"/>
      <p:regular r:id="rId19"/>
    </p:embeddedFont>
    <p:embeddedFont>
      <p:font typeface="Inter" charset="1" panose="020B050203000000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http://www.planner5d.com" TargetMode="External" Type="http://schemas.openxmlformats.org/officeDocument/2006/relationships/hyperlink"/><Relationship Id="rId4" Target="http://www.roomstyler.com" TargetMode="External" Type="http://schemas.openxmlformats.org/officeDocument/2006/relationships/hyperlink"/><Relationship Id="rId5" Target="http://www.homebyme.com" TargetMode="External" Type="http://schemas.openxmlformats.org/officeDocument/2006/relationships/hyperlink"/><Relationship Id="rId6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32226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3224807"/>
            <a:ext cx="9445526" cy="127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IMMERSISPACE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6506" y="4825017"/>
            <a:ext cx="10241740" cy="59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2"/>
              </a:lnSpc>
            </a:pPr>
            <a:r>
              <a:rPr lang="en-US" sz="2371">
                <a:solidFill>
                  <a:srgbClr val="BE6841"/>
                </a:solidFill>
                <a:latin typeface="Inter"/>
                <a:ea typeface="Inter"/>
                <a:cs typeface="Inter"/>
                <a:sym typeface="Inter"/>
              </a:rPr>
              <a:t>Design your dream compound in 3D — simply, smartly, instantly.</a:t>
            </a:r>
            <a:r>
              <a:rPr lang="en-US" sz="237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4613" y="5607249"/>
            <a:ext cx="9445526" cy="117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0"/>
              </a:lnSpc>
            </a:pPr>
            <a:r>
              <a:rPr lang="en-US" sz="28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Hackathon: </a:t>
            </a:r>
          </a:p>
          <a:p>
            <a:pPr algn="ctr">
              <a:lnSpc>
                <a:spcPts val="4865"/>
              </a:lnSpc>
            </a:pPr>
            <a:r>
              <a:rPr lang="en-US" sz="29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CODE SURFERS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375544" y="7847770"/>
            <a:ext cx="14321560" cy="83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0"/>
              </a:lnSpc>
            </a:pPr>
            <a:r>
              <a:rPr lang="en-US" sz="4378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VIBE  REVIEW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199109"/>
            <a:ext cx="9445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Future Scope &amp; Call to Action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3339107"/>
            <a:ext cx="9445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Collaborative Editing: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Multi-user real-time design sessions.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3891855"/>
            <a:ext cx="9445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AI Auto-Layout: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Intelligent recommendations for compound elements.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4898231"/>
            <a:ext cx="9445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AR Mobile Preview: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WebXR integration for augmented reality previews on-site.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7" y="5904607"/>
            <a:ext cx="9445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Contractor Integration: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Seamless workflow from design to cost estimates.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850237" y="7216528"/>
            <a:ext cx="9445526" cy="1842790"/>
            <a:chOff x="0" y="0"/>
            <a:chExt cx="12594035" cy="24570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93955" cy="2457069"/>
            </a:xfrm>
            <a:custGeom>
              <a:avLst/>
              <a:gdLst/>
              <a:ahLst/>
              <a:cxnLst/>
              <a:rect r="r" b="b" t="t" l="l"/>
              <a:pathLst>
                <a:path h="2457069" w="12593955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12435205" y="0"/>
                  </a:lnTo>
                  <a:cubicBezTo>
                    <a:pt x="12522836" y="0"/>
                    <a:pt x="12593955" y="71120"/>
                    <a:pt x="12593955" y="158750"/>
                  </a:cubicBezTo>
                  <a:lnTo>
                    <a:pt x="12593955" y="2298319"/>
                  </a:lnTo>
                  <a:cubicBezTo>
                    <a:pt x="12593955" y="2385949"/>
                    <a:pt x="12522836" y="2457069"/>
                    <a:pt x="12435205" y="2457069"/>
                  </a:cubicBezTo>
                  <a:lnTo>
                    <a:pt x="158750" y="2457069"/>
                  </a:lnTo>
                  <a:cubicBezTo>
                    <a:pt x="71120" y="2457069"/>
                    <a:pt x="0" y="2385949"/>
                    <a:pt x="0" y="2298319"/>
                  </a:cubicBezTo>
                  <a:close/>
                </a:path>
              </a:pathLst>
            </a:custGeom>
            <a:solidFill>
              <a:srgbClr val="B6FCB8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133755" y="7608391"/>
            <a:ext cx="531614" cy="425203"/>
            <a:chOff x="0" y="0"/>
            <a:chExt cx="708818" cy="56693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08787" cy="566928"/>
            </a:xfrm>
            <a:custGeom>
              <a:avLst/>
              <a:gdLst/>
              <a:ahLst/>
              <a:cxnLst/>
              <a:rect r="r" b="b" t="t" l="l"/>
              <a:pathLst>
                <a:path h="566928" w="708787">
                  <a:moveTo>
                    <a:pt x="0" y="0"/>
                  </a:moveTo>
                  <a:lnTo>
                    <a:pt x="708787" y="0"/>
                  </a:lnTo>
                  <a:lnTo>
                    <a:pt x="708787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33" r="-4" b="-23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948886" y="7542311"/>
            <a:ext cx="8063359" cy="109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 seek support and mentorship to bring this vision to life!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89136"/>
            <a:ext cx="16303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Problem: Complex &amp; Costly Compound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470970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Designing a compound layout is traditionally a </a:t>
            </a: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complex and time-consuming process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Existing professional tools are powerful but come with significant barriers: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3188" y="4763840"/>
            <a:ext cx="5283547" cy="3098155"/>
            <a:chOff x="0" y="0"/>
            <a:chExt cx="7044730" cy="41308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5400" y="25400"/>
              <a:ext cx="6994017" cy="4080002"/>
            </a:xfrm>
            <a:custGeom>
              <a:avLst/>
              <a:gdLst/>
              <a:ahLst/>
              <a:cxnLst/>
              <a:rect r="r" b="b" t="t" l="l"/>
              <a:pathLst>
                <a:path h="4080002" w="6994017">
                  <a:moveTo>
                    <a:pt x="0" y="158750"/>
                  </a:moveTo>
                  <a:cubicBezTo>
                    <a:pt x="0" y="71120"/>
                    <a:pt x="71501" y="0"/>
                    <a:pt x="159639" y="0"/>
                  </a:cubicBezTo>
                  <a:lnTo>
                    <a:pt x="6834378" y="0"/>
                  </a:lnTo>
                  <a:cubicBezTo>
                    <a:pt x="6922516" y="0"/>
                    <a:pt x="6994017" y="71120"/>
                    <a:pt x="6994017" y="158750"/>
                  </a:cubicBezTo>
                  <a:lnTo>
                    <a:pt x="6994017" y="3921252"/>
                  </a:lnTo>
                  <a:cubicBezTo>
                    <a:pt x="6994017" y="4009009"/>
                    <a:pt x="6922516" y="4080002"/>
                    <a:pt x="6834378" y="4080002"/>
                  </a:cubicBezTo>
                  <a:lnTo>
                    <a:pt x="159639" y="4080002"/>
                  </a:lnTo>
                  <a:cubicBezTo>
                    <a:pt x="71501" y="4080002"/>
                    <a:pt x="0" y="4008882"/>
                    <a:pt x="0" y="392125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44817" cy="4130929"/>
            </a:xfrm>
            <a:custGeom>
              <a:avLst/>
              <a:gdLst/>
              <a:ahLst/>
              <a:cxnLst/>
              <a:rect r="r" b="b" t="t" l="l"/>
              <a:pathLst>
                <a:path h="4130929" w="7044817">
                  <a:moveTo>
                    <a:pt x="0" y="184150"/>
                  </a:moveTo>
                  <a:cubicBezTo>
                    <a:pt x="0" y="82296"/>
                    <a:pt x="82931" y="0"/>
                    <a:pt x="185039" y="0"/>
                  </a:cubicBezTo>
                  <a:lnTo>
                    <a:pt x="6859778" y="0"/>
                  </a:lnTo>
                  <a:lnTo>
                    <a:pt x="6859778" y="25400"/>
                  </a:lnTo>
                  <a:lnTo>
                    <a:pt x="6859778" y="0"/>
                  </a:lnTo>
                  <a:cubicBezTo>
                    <a:pt x="6961886" y="0"/>
                    <a:pt x="7044817" y="82296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3946652"/>
                  </a:lnTo>
                  <a:lnTo>
                    <a:pt x="7019417" y="3946652"/>
                  </a:lnTo>
                  <a:lnTo>
                    <a:pt x="7044817" y="3946652"/>
                  </a:lnTo>
                  <a:cubicBezTo>
                    <a:pt x="7044817" y="4048506"/>
                    <a:pt x="6961886" y="4130802"/>
                    <a:pt x="6859778" y="4130802"/>
                  </a:cubicBezTo>
                  <a:lnTo>
                    <a:pt x="6859778" y="4105402"/>
                  </a:lnTo>
                  <a:lnTo>
                    <a:pt x="6859778" y="4130802"/>
                  </a:lnTo>
                  <a:lnTo>
                    <a:pt x="185039" y="4130802"/>
                  </a:lnTo>
                  <a:lnTo>
                    <a:pt x="185039" y="4105402"/>
                  </a:lnTo>
                  <a:lnTo>
                    <a:pt x="185039" y="4130802"/>
                  </a:lnTo>
                  <a:cubicBezTo>
                    <a:pt x="82931" y="4130929"/>
                    <a:pt x="0" y="4048506"/>
                    <a:pt x="0" y="3946652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946652"/>
                  </a:lnTo>
                  <a:lnTo>
                    <a:pt x="25400" y="3946652"/>
                  </a:lnTo>
                  <a:lnTo>
                    <a:pt x="50800" y="3946652"/>
                  </a:lnTo>
                  <a:cubicBezTo>
                    <a:pt x="50800" y="4020185"/>
                    <a:pt x="110744" y="4080002"/>
                    <a:pt x="185039" y="4080002"/>
                  </a:cubicBezTo>
                  <a:lnTo>
                    <a:pt x="6859778" y="4080002"/>
                  </a:lnTo>
                  <a:cubicBezTo>
                    <a:pt x="6934073" y="4080002"/>
                    <a:pt x="6994017" y="4020185"/>
                    <a:pt x="6994017" y="3946652"/>
                  </a:cubicBezTo>
                  <a:lnTo>
                    <a:pt x="6994017" y="184150"/>
                  </a:lnTo>
                  <a:cubicBezTo>
                    <a:pt x="6994017" y="110617"/>
                    <a:pt x="6934073" y="50800"/>
                    <a:pt x="6859778" y="50800"/>
                  </a:cubicBezTo>
                  <a:lnTo>
                    <a:pt x="185039" y="50800"/>
                  </a:lnTo>
                  <a:lnTo>
                    <a:pt x="185039" y="25400"/>
                  </a:lnTo>
                  <a:lnTo>
                    <a:pt x="185039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13855" y="5085458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High Cost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3855" y="5631805"/>
            <a:ext cx="460221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Software licenses for tools like AutoCAD or Blender are expensive.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02152" y="4763840"/>
            <a:ext cx="5283547" cy="3098155"/>
            <a:chOff x="0" y="0"/>
            <a:chExt cx="7044730" cy="41308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25400"/>
              <a:ext cx="6994017" cy="4080002"/>
            </a:xfrm>
            <a:custGeom>
              <a:avLst/>
              <a:gdLst/>
              <a:ahLst/>
              <a:cxnLst/>
              <a:rect r="r" b="b" t="t" l="l"/>
              <a:pathLst>
                <a:path h="4080002" w="6994017">
                  <a:moveTo>
                    <a:pt x="0" y="158750"/>
                  </a:moveTo>
                  <a:cubicBezTo>
                    <a:pt x="0" y="71120"/>
                    <a:pt x="71501" y="0"/>
                    <a:pt x="159639" y="0"/>
                  </a:cubicBezTo>
                  <a:lnTo>
                    <a:pt x="6834378" y="0"/>
                  </a:lnTo>
                  <a:cubicBezTo>
                    <a:pt x="6922516" y="0"/>
                    <a:pt x="6994017" y="71120"/>
                    <a:pt x="6994017" y="158750"/>
                  </a:cubicBezTo>
                  <a:lnTo>
                    <a:pt x="6994017" y="3921252"/>
                  </a:lnTo>
                  <a:cubicBezTo>
                    <a:pt x="6994017" y="4009009"/>
                    <a:pt x="6922516" y="4080002"/>
                    <a:pt x="6834378" y="4080002"/>
                  </a:cubicBezTo>
                  <a:lnTo>
                    <a:pt x="159639" y="4080002"/>
                  </a:lnTo>
                  <a:cubicBezTo>
                    <a:pt x="71501" y="4080002"/>
                    <a:pt x="0" y="4008882"/>
                    <a:pt x="0" y="392125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44817" cy="4130929"/>
            </a:xfrm>
            <a:custGeom>
              <a:avLst/>
              <a:gdLst/>
              <a:ahLst/>
              <a:cxnLst/>
              <a:rect r="r" b="b" t="t" l="l"/>
              <a:pathLst>
                <a:path h="4130929" w="7044817">
                  <a:moveTo>
                    <a:pt x="0" y="184150"/>
                  </a:moveTo>
                  <a:cubicBezTo>
                    <a:pt x="0" y="82296"/>
                    <a:pt x="82931" y="0"/>
                    <a:pt x="185039" y="0"/>
                  </a:cubicBezTo>
                  <a:lnTo>
                    <a:pt x="6859778" y="0"/>
                  </a:lnTo>
                  <a:lnTo>
                    <a:pt x="6859778" y="25400"/>
                  </a:lnTo>
                  <a:lnTo>
                    <a:pt x="6859778" y="0"/>
                  </a:lnTo>
                  <a:cubicBezTo>
                    <a:pt x="6961886" y="0"/>
                    <a:pt x="7044817" y="82296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3946652"/>
                  </a:lnTo>
                  <a:lnTo>
                    <a:pt x="7019417" y="3946652"/>
                  </a:lnTo>
                  <a:lnTo>
                    <a:pt x="7044817" y="3946652"/>
                  </a:lnTo>
                  <a:cubicBezTo>
                    <a:pt x="7044817" y="4048506"/>
                    <a:pt x="6961886" y="4130802"/>
                    <a:pt x="6859778" y="4130802"/>
                  </a:cubicBezTo>
                  <a:lnTo>
                    <a:pt x="6859778" y="4105402"/>
                  </a:lnTo>
                  <a:lnTo>
                    <a:pt x="6859778" y="4130802"/>
                  </a:lnTo>
                  <a:lnTo>
                    <a:pt x="185039" y="4130802"/>
                  </a:lnTo>
                  <a:lnTo>
                    <a:pt x="185039" y="4105402"/>
                  </a:lnTo>
                  <a:lnTo>
                    <a:pt x="185039" y="4130802"/>
                  </a:lnTo>
                  <a:cubicBezTo>
                    <a:pt x="82931" y="4130929"/>
                    <a:pt x="0" y="4048506"/>
                    <a:pt x="0" y="3946652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946652"/>
                  </a:lnTo>
                  <a:lnTo>
                    <a:pt x="25400" y="3946652"/>
                  </a:lnTo>
                  <a:lnTo>
                    <a:pt x="50800" y="3946652"/>
                  </a:lnTo>
                  <a:cubicBezTo>
                    <a:pt x="50800" y="4020185"/>
                    <a:pt x="110744" y="4080002"/>
                    <a:pt x="185039" y="4080002"/>
                  </a:cubicBezTo>
                  <a:lnTo>
                    <a:pt x="6859778" y="4080002"/>
                  </a:lnTo>
                  <a:cubicBezTo>
                    <a:pt x="6934073" y="4080002"/>
                    <a:pt x="6994017" y="4020185"/>
                    <a:pt x="6994017" y="3946652"/>
                  </a:cubicBezTo>
                  <a:lnTo>
                    <a:pt x="6994017" y="184150"/>
                  </a:lnTo>
                  <a:cubicBezTo>
                    <a:pt x="6994017" y="110617"/>
                    <a:pt x="6934073" y="50800"/>
                    <a:pt x="6859778" y="50800"/>
                  </a:cubicBezTo>
                  <a:lnTo>
                    <a:pt x="185039" y="50800"/>
                  </a:lnTo>
                  <a:lnTo>
                    <a:pt x="185039" y="25400"/>
                  </a:lnTo>
                  <a:lnTo>
                    <a:pt x="185039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842820" y="5085458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Expertise Required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2820" y="5631805"/>
            <a:ext cx="460221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Steep learning curves demand specialized skills, excluding most everyday users.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31116" y="4763840"/>
            <a:ext cx="5283547" cy="3098155"/>
            <a:chOff x="0" y="0"/>
            <a:chExt cx="7044730" cy="41308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25400" y="25400"/>
              <a:ext cx="6994017" cy="4080002"/>
            </a:xfrm>
            <a:custGeom>
              <a:avLst/>
              <a:gdLst/>
              <a:ahLst/>
              <a:cxnLst/>
              <a:rect r="r" b="b" t="t" l="l"/>
              <a:pathLst>
                <a:path h="4080002" w="6994017">
                  <a:moveTo>
                    <a:pt x="0" y="158750"/>
                  </a:moveTo>
                  <a:cubicBezTo>
                    <a:pt x="0" y="71120"/>
                    <a:pt x="71501" y="0"/>
                    <a:pt x="159639" y="0"/>
                  </a:cubicBezTo>
                  <a:lnTo>
                    <a:pt x="6834378" y="0"/>
                  </a:lnTo>
                  <a:cubicBezTo>
                    <a:pt x="6922516" y="0"/>
                    <a:pt x="6994017" y="71120"/>
                    <a:pt x="6994017" y="158750"/>
                  </a:cubicBezTo>
                  <a:lnTo>
                    <a:pt x="6994017" y="3921252"/>
                  </a:lnTo>
                  <a:cubicBezTo>
                    <a:pt x="6994017" y="4009009"/>
                    <a:pt x="6922516" y="4080002"/>
                    <a:pt x="6834378" y="4080002"/>
                  </a:cubicBezTo>
                  <a:lnTo>
                    <a:pt x="159639" y="4080002"/>
                  </a:lnTo>
                  <a:cubicBezTo>
                    <a:pt x="71501" y="4080002"/>
                    <a:pt x="0" y="4008882"/>
                    <a:pt x="0" y="392125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044817" cy="4130929"/>
            </a:xfrm>
            <a:custGeom>
              <a:avLst/>
              <a:gdLst/>
              <a:ahLst/>
              <a:cxnLst/>
              <a:rect r="r" b="b" t="t" l="l"/>
              <a:pathLst>
                <a:path h="4130929" w="7044817">
                  <a:moveTo>
                    <a:pt x="0" y="184150"/>
                  </a:moveTo>
                  <a:cubicBezTo>
                    <a:pt x="0" y="82296"/>
                    <a:pt x="82931" y="0"/>
                    <a:pt x="185039" y="0"/>
                  </a:cubicBezTo>
                  <a:lnTo>
                    <a:pt x="6859778" y="0"/>
                  </a:lnTo>
                  <a:lnTo>
                    <a:pt x="6859778" y="25400"/>
                  </a:lnTo>
                  <a:lnTo>
                    <a:pt x="6859778" y="0"/>
                  </a:lnTo>
                  <a:cubicBezTo>
                    <a:pt x="6961886" y="0"/>
                    <a:pt x="7044817" y="82296"/>
                    <a:pt x="7044817" y="184150"/>
                  </a:cubicBezTo>
                  <a:lnTo>
                    <a:pt x="7019417" y="184150"/>
                  </a:lnTo>
                  <a:lnTo>
                    <a:pt x="7044817" y="184150"/>
                  </a:lnTo>
                  <a:lnTo>
                    <a:pt x="7044817" y="3946652"/>
                  </a:lnTo>
                  <a:lnTo>
                    <a:pt x="7019417" y="3946652"/>
                  </a:lnTo>
                  <a:lnTo>
                    <a:pt x="7044817" y="3946652"/>
                  </a:lnTo>
                  <a:cubicBezTo>
                    <a:pt x="7044817" y="4048506"/>
                    <a:pt x="6961886" y="4130802"/>
                    <a:pt x="6859778" y="4130802"/>
                  </a:cubicBezTo>
                  <a:lnTo>
                    <a:pt x="6859778" y="4105402"/>
                  </a:lnTo>
                  <a:lnTo>
                    <a:pt x="6859778" y="4130802"/>
                  </a:lnTo>
                  <a:lnTo>
                    <a:pt x="185039" y="4130802"/>
                  </a:lnTo>
                  <a:lnTo>
                    <a:pt x="185039" y="4105402"/>
                  </a:lnTo>
                  <a:lnTo>
                    <a:pt x="185039" y="4130802"/>
                  </a:lnTo>
                  <a:cubicBezTo>
                    <a:pt x="82931" y="4130929"/>
                    <a:pt x="0" y="4048506"/>
                    <a:pt x="0" y="3946652"/>
                  </a:cubicBezTo>
                  <a:lnTo>
                    <a:pt x="0" y="184150"/>
                  </a:lnTo>
                  <a:lnTo>
                    <a:pt x="25400" y="184150"/>
                  </a:lnTo>
                  <a:lnTo>
                    <a:pt x="0" y="184150"/>
                  </a:lnTo>
                  <a:moveTo>
                    <a:pt x="50800" y="184150"/>
                  </a:moveTo>
                  <a:lnTo>
                    <a:pt x="50800" y="3946652"/>
                  </a:lnTo>
                  <a:lnTo>
                    <a:pt x="25400" y="3946652"/>
                  </a:lnTo>
                  <a:lnTo>
                    <a:pt x="50800" y="3946652"/>
                  </a:lnTo>
                  <a:cubicBezTo>
                    <a:pt x="50800" y="4020185"/>
                    <a:pt x="110744" y="4080002"/>
                    <a:pt x="185039" y="4080002"/>
                  </a:cubicBezTo>
                  <a:lnTo>
                    <a:pt x="6859778" y="4080002"/>
                  </a:lnTo>
                  <a:cubicBezTo>
                    <a:pt x="6934073" y="4080002"/>
                    <a:pt x="6994017" y="4020185"/>
                    <a:pt x="6994017" y="3946652"/>
                  </a:cubicBezTo>
                  <a:lnTo>
                    <a:pt x="6994017" y="184150"/>
                  </a:lnTo>
                  <a:cubicBezTo>
                    <a:pt x="6994017" y="110617"/>
                    <a:pt x="6934073" y="50800"/>
                    <a:pt x="6859778" y="50800"/>
                  </a:cubicBezTo>
                  <a:lnTo>
                    <a:pt x="185039" y="50800"/>
                  </a:lnTo>
                  <a:lnTo>
                    <a:pt x="185039" y="25400"/>
                  </a:lnTo>
                  <a:lnTo>
                    <a:pt x="185039" y="50800"/>
                  </a:lnTo>
                  <a:cubicBezTo>
                    <a:pt x="110744" y="50800"/>
                    <a:pt x="50800" y="110617"/>
                    <a:pt x="50800" y="18415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371784" y="5085458"/>
            <a:ext cx="4602213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Lack of Real-time Visualization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71784" y="6074717"/>
            <a:ext cx="4602213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Interactive 3D editing and instant visualization of changes are often missing.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2238" y="8076159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Beginners cannot easily visualize or customize compound walls, swimming pools, or lawns interactively, making the design process inaccessible.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0201" y="490091"/>
            <a:ext cx="12269092" cy="61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5"/>
              </a:lnSpc>
            </a:pPr>
            <a:r>
              <a:rPr lang="en-US" sz="368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Our Aim &amp; Vision: Accessible 3D Architectural Design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60201" y="3273445"/>
            <a:ext cx="8253710" cy="8253710"/>
            <a:chOff x="0" y="0"/>
            <a:chExt cx="11004947" cy="1100494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1004931" cy="11004931"/>
            </a:xfrm>
            <a:custGeom>
              <a:avLst/>
              <a:gdLst/>
              <a:ahLst/>
              <a:cxnLst/>
              <a:rect r="r" b="b" t="t" l="l"/>
              <a:pathLst>
                <a:path h="11004931" w="11004931">
                  <a:moveTo>
                    <a:pt x="0" y="0"/>
                  </a:moveTo>
                  <a:lnTo>
                    <a:pt x="11004931" y="0"/>
                  </a:lnTo>
                  <a:lnTo>
                    <a:pt x="11004931" y="11004931"/>
                  </a:lnTo>
                  <a:lnTo>
                    <a:pt x="0" y="11004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0201" y="1401181"/>
            <a:ext cx="16977122" cy="1703523"/>
            <a:chOff x="0" y="0"/>
            <a:chExt cx="22636163" cy="227136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3143845" cy="52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05"/>
                </a:lnSpc>
              </a:pPr>
              <a:r>
                <a:rPr lang="en-US" sz="2512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Our Aim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49077"/>
              <a:ext cx="11004947" cy="1125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1"/>
                </a:lnSpc>
              </a:pPr>
              <a:r>
                <a:rPr lang="en-US" sz="21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To build an intuitive, web-based 3D compound layout designer with </a:t>
              </a:r>
              <a:r>
                <a:rPr lang="en-US" sz="2137" b="true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real-time editing</a:t>
              </a:r>
              <a:r>
                <a:rPr lang="en-US" sz="21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, </a:t>
              </a:r>
              <a:r>
                <a:rPr lang="en-US" sz="2137" b="true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prebuilt templates</a:t>
              </a:r>
              <a:r>
                <a:rPr lang="en-US" sz="21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, and </a:t>
              </a:r>
              <a:r>
                <a:rPr lang="en-US" sz="2137" b="true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cloud save</a:t>
              </a:r>
              <a:r>
                <a:rPr lang="en-US" sz="21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631217" y="-28575"/>
              <a:ext cx="3143845" cy="52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05"/>
                </a:lnSpc>
              </a:pPr>
              <a:r>
                <a:rPr lang="en-US" sz="2512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Our Vision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631217" y="549077"/>
              <a:ext cx="11004947" cy="1722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1"/>
                </a:lnSpc>
              </a:pPr>
              <a:r>
                <a:rPr lang="en-US" sz="21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To make architectural visualization </a:t>
              </a:r>
              <a:r>
                <a:rPr lang="en-US" sz="2137" b="true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simple, accessible, and interactive for everyone</a:t>
              </a:r>
              <a:r>
                <a:rPr lang="en-US" sz="2137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, democratizing the power of 3D design.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383614" y="3133279"/>
            <a:ext cx="8253710" cy="8253710"/>
            <a:chOff x="0" y="0"/>
            <a:chExt cx="11004947" cy="11004947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1004931" cy="11004931"/>
            </a:xfrm>
            <a:custGeom>
              <a:avLst/>
              <a:gdLst/>
              <a:ahLst/>
              <a:cxnLst/>
              <a:rect r="r" b="b" t="t" l="l"/>
              <a:pathLst>
                <a:path h="11004931" w="11004931">
                  <a:moveTo>
                    <a:pt x="0" y="0"/>
                  </a:moveTo>
                  <a:lnTo>
                    <a:pt x="11004931" y="0"/>
                  </a:lnTo>
                  <a:lnTo>
                    <a:pt x="11004931" y="11004931"/>
                  </a:lnTo>
                  <a:lnTo>
                    <a:pt x="0" y="11004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147614"/>
            <a:ext cx="8134796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Current Tools Fall Short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043237"/>
            <a:ext cx="16303526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While various design tools exist, they consistently fail to meet the needs of users looking for intuitive, interactive compound layout: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4350395"/>
            <a:ext cx="647402" cy="647402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13632" y="4433441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2D CAD Tools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4979789"/>
            <a:ext cx="705311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Offer complex drafting but </a:t>
            </a: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no 3D interactivity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or visualization for lay users.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16342" y="4350395"/>
            <a:ext cx="647403" cy="647402"/>
            <a:chOff x="0" y="0"/>
            <a:chExt cx="863203" cy="863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242500" y="4433441"/>
            <a:ext cx="417849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Heavy 3D CAD Software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42500" y="5228779"/>
            <a:ext cx="705326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Powerful, but </a:t>
            </a: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expensive, resource-intensive, and have steep learning curves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7475" y="6535042"/>
            <a:ext cx="647402" cy="647403"/>
            <a:chOff x="0" y="0"/>
            <a:chExt cx="863203" cy="8632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913632" y="6618089"/>
            <a:ext cx="493856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Limited Template Integration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13632" y="7878366"/>
            <a:ext cx="705311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Lack instant template previews and interactive customization directly within a 3D environment.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316342" y="6535042"/>
            <a:ext cx="647403" cy="647403"/>
            <a:chOff x="0" y="0"/>
            <a:chExt cx="863203" cy="8632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242500" y="6618089"/>
            <a:ext cx="4434482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Professional Dependency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42500" y="7565826"/>
            <a:ext cx="705326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These limitations mean most users </a:t>
            </a: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require professional designers or architects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for simple visualizations.</a:t>
            </a:r>
          </a:p>
        </p:txBody>
      </p:sp>
    </p:spTree>
  </p:cSld>
  <p:clrMapOvr>
    <a:masterClrMapping/>
  </p:clrMapOvr>
  <p:transition spd="slow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6750" y="523875"/>
            <a:ext cx="11630322" cy="1176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74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Our Solution: An Intuitive Web-Based 3D Designer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66750" y="1619250"/>
            <a:ext cx="9986814" cy="9986814"/>
            <a:chOff x="0" y="0"/>
            <a:chExt cx="13315752" cy="1331575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3315696" cy="13315696"/>
            </a:xfrm>
            <a:custGeom>
              <a:avLst/>
              <a:gdLst/>
              <a:ahLst/>
              <a:cxnLst/>
              <a:rect r="r" b="b" t="t" l="l"/>
              <a:pathLst>
                <a:path h="13315696" w="13315696">
                  <a:moveTo>
                    <a:pt x="0" y="0"/>
                  </a:moveTo>
                  <a:lnTo>
                    <a:pt x="13315696" y="0"/>
                  </a:lnTo>
                  <a:lnTo>
                    <a:pt x="13315696" y="13315696"/>
                  </a:lnTo>
                  <a:lnTo>
                    <a:pt x="0" y="13315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127730" y="1576388"/>
            <a:ext cx="6502896" cy="7453903"/>
            <a:chOff x="0" y="0"/>
            <a:chExt cx="8670528" cy="99385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04775"/>
              <a:ext cx="8670528" cy="2679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15"/>
                </a:lnSpc>
              </a:pPr>
              <a:r>
                <a:rPr lang="en-US" sz="2599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We propose a </a:t>
              </a:r>
              <a:r>
                <a:rPr lang="en-US" sz="2599" b="true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web-based platform</a:t>
              </a:r>
              <a:r>
                <a:rPr lang="en-US" sz="2599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that leverages modern web technologies to make 3D design accessible:</a:t>
              </a:r>
            </a:p>
            <a:p>
              <a:pPr algn="l">
                <a:lnSpc>
                  <a:spcPts val="4116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698331"/>
              <a:ext cx="8670528" cy="1993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2108" indent="-196054" lvl="1">
                <a:lnSpc>
                  <a:spcPts val="4116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Split-screen Interface:</a:t>
              </a:r>
              <a:r>
                <a:rPr lang="en-US" sz="2599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Left control panel for settings, right 3D viewport for visualization.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675864"/>
              <a:ext cx="8670528" cy="1307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2108" indent="-196054" lvl="1">
                <a:lnSpc>
                  <a:spcPts val="4116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Interactive Elements:</a:t>
              </a:r>
              <a:r>
                <a:rPr lang="en-US" sz="2599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Click any object to open a style/template panel.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967597"/>
              <a:ext cx="8670528" cy="1993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2108" indent="-196054" lvl="1">
                <a:lnSpc>
                  <a:spcPts val="4116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Dynamic Manipulation:</a:t>
              </a:r>
              <a:r>
                <a:rPr lang="en-US" sz="2599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Drag, move, and resize elements with live dimension feedback.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945130"/>
              <a:ext cx="8670528" cy="19934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2108" indent="-196054" lvl="1">
                <a:lnSpc>
                  <a:spcPts val="4116"/>
                </a:lnSpc>
                <a:buFont typeface="Arial"/>
                <a:buChar char="•"/>
              </a:pPr>
              <a:r>
                <a:rPr lang="en-US" b="true" sz="2599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Cloud Persistence:</a:t>
              </a:r>
              <a:r>
                <a:rPr lang="en-US" sz="2599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 Save and export projects seamlessly via a backend system.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3272" y="618679"/>
            <a:ext cx="10599390" cy="91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Robust &amp; Scalable Architecture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476250" y="2208014"/>
            <a:ext cx="17542737" cy="6651242"/>
            <a:chOff x="0" y="0"/>
            <a:chExt cx="23390316" cy="8868322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0" y="0"/>
              <a:ext cx="23390316" cy="8868322"/>
              <a:chOff x="0" y="0"/>
              <a:chExt cx="21686837" cy="8222457"/>
            </a:xfrm>
          </p:grpSpPr>
          <p:sp>
            <p:nvSpPr>
              <p:cNvPr name="Freeform 9" id="9" descr="preencoded.png"/>
              <p:cNvSpPr/>
              <p:nvPr/>
            </p:nvSpPr>
            <p:spPr>
              <a:xfrm flipH="false" flipV="false" rot="0">
                <a:off x="0" y="0"/>
                <a:ext cx="21686774" cy="8222488"/>
              </a:xfrm>
              <a:custGeom>
                <a:avLst/>
                <a:gdLst/>
                <a:ahLst/>
                <a:cxnLst/>
                <a:rect r="r" b="b" t="t" l="l"/>
                <a:pathLst>
                  <a:path h="8222488" w="21686774">
                    <a:moveTo>
                      <a:pt x="0" y="0"/>
                    </a:moveTo>
                    <a:lnTo>
                      <a:pt x="21686774" y="0"/>
                    </a:lnTo>
                    <a:lnTo>
                      <a:pt x="21686774" y="8222488"/>
                    </a:lnTo>
                    <a:lnTo>
                      <a:pt x="0" y="82224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4" t="0" r="-45" b="0"/>
                </a:stretch>
              </a:blip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860763" y="5281657"/>
              <a:ext cx="5282197" cy="669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24"/>
                </a:lnSpc>
              </a:pPr>
              <a:r>
                <a:rPr lang="en-US" sz="1820" b="true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 &amp; Storage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55570" y="6120216"/>
              <a:ext cx="5587389" cy="1075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20"/>
                </a:lnSpc>
              </a:pPr>
              <a:r>
                <a:rPr lang="en-US" sz="141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MongoDB/Firebase + Cloud Storage for 3D models.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7247309" y="3356589"/>
              <a:ext cx="5282197" cy="6697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24"/>
                </a:lnSpc>
              </a:pPr>
              <a:r>
                <a:rPr lang="en-US" sz="1820" b="true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Backend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247309" y="4195150"/>
              <a:ext cx="5587391" cy="1075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20"/>
                </a:lnSpc>
              </a:pPr>
              <a:r>
                <a:rPr lang="en-US" sz="141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Node.js + Express handling API logic and auth.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54669" y="1337615"/>
              <a:ext cx="5282197" cy="669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24"/>
                </a:lnSpc>
              </a:pPr>
              <a:r>
                <a:rPr lang="en-US" sz="1820" b="true">
                  <a:solidFill>
                    <a:srgbClr val="272525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Frontend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649475" y="2176176"/>
              <a:ext cx="5587389" cy="1075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820"/>
                </a:lnSpc>
              </a:pPr>
              <a:r>
                <a:rPr lang="en-US" sz="1415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React + Three.js UI for interactive 3D experiences.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81372" y="8690223"/>
            <a:ext cx="16325255" cy="98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Our architecture is designed for performance, scalability, and ease of development, separating concerns across distinct layers.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63526"/>
            <a:ext cx="12591306" cy="914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 &amp; Powering Tech Stack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3511600"/>
            <a:ext cx="708720" cy="708720"/>
            <a:chOff x="0" y="0"/>
            <a:chExt cx="944960" cy="94496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55316" y="3660874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Intuitive 3D Editing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5316" y="4207223"/>
            <a:ext cx="691142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Effortless drag &amp; drop functionality for all compound elements.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321105" y="3511600"/>
            <a:ext cx="708720" cy="708720"/>
            <a:chOff x="0" y="0"/>
            <a:chExt cx="944960" cy="94496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384185" y="3346848"/>
            <a:ext cx="3758207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Rich Template Library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4185" y="4207223"/>
            <a:ext cx="691157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Access a diverse collection of prebuilt designs and styles.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2238" y="5767239"/>
            <a:ext cx="708720" cy="708720"/>
            <a:chOff x="0" y="0"/>
            <a:chExt cx="944960" cy="94496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055316" y="5650111"/>
            <a:ext cx="469537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Cloud Project Management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5316" y="6462861"/>
            <a:ext cx="691142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Save, load, and manage projects securely in the cloud.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321105" y="5802660"/>
            <a:ext cx="708720" cy="708720"/>
            <a:chOff x="0" y="0"/>
            <a:chExt cx="944960" cy="94496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4" b="4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384185" y="5710089"/>
            <a:ext cx="4007495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Flexible Export Options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4185" y="6462861"/>
            <a:ext cx="691157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Export designs as images or glTF models for broader use.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3937" y="8458582"/>
            <a:ext cx="14117769" cy="56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4"/>
              </a:lnSpc>
            </a:pPr>
            <a:r>
              <a:rPr lang="en-US" sz="2943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Tech Stack:</a:t>
            </a:r>
            <a:r>
              <a:rPr lang="en-US" sz="29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React, Tailwind, shadcn/ui, Three.js, Zustand, Node.js, MongoDB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1775" y="496341"/>
            <a:ext cx="21620904" cy="3265723"/>
            <a:chOff x="0" y="0"/>
            <a:chExt cx="28827872" cy="43542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4537674" cy="993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35"/>
                </a:lnSpc>
              </a:pPr>
              <a:r>
                <a:rPr lang="en-US" sz="4444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Market Validation: Proving the Demand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90068"/>
              <a:ext cx="28827872" cy="56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7"/>
                </a:lnSpc>
              </a:pPr>
              <a:r>
                <a:rPr lang="en-US" sz="1746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The success of platforms like Planner 5D, Roomstyler, and HomeByMe demonstrates a clear user demand for accessible visual design tools.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597670"/>
              <a:ext cx="14041207" cy="56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63355" indent="-131677" lvl="1">
                <a:lnSpc>
                  <a:spcPts val="2857"/>
                </a:lnSpc>
                <a:buFont typeface="Arial"/>
                <a:buChar char="•"/>
              </a:pPr>
              <a:r>
                <a:rPr lang="en-US" sz="1746" u="sng">
                  <a:solidFill>
                    <a:srgbClr val="4950BC"/>
                  </a:solidFill>
                  <a:latin typeface="Inter"/>
                  <a:ea typeface="Inter"/>
                  <a:cs typeface="Inter"/>
                  <a:sym typeface="Inter"/>
                  <a:hlinkClick r:id="rId3" tooltip="http://www.planner5d.com"/>
                </a:rPr>
                <a:t>Planner 5D</a:t>
              </a:r>
              <a:r>
                <a:rPr lang="en-US" sz="1746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: Focuses on interior home design.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193429"/>
              <a:ext cx="14041207" cy="56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63355" indent="-131677" lvl="1">
                <a:lnSpc>
                  <a:spcPts val="2857"/>
                </a:lnSpc>
                <a:buFont typeface="Arial"/>
                <a:buChar char="•"/>
              </a:pPr>
              <a:r>
                <a:rPr lang="en-US" sz="1746" u="sng">
                  <a:solidFill>
                    <a:srgbClr val="4950BC"/>
                  </a:solidFill>
                  <a:latin typeface="Inter"/>
                  <a:ea typeface="Inter"/>
                  <a:cs typeface="Inter"/>
                  <a:sym typeface="Inter"/>
                  <a:hlinkClick r:id="rId4" tooltip="http://www.roomstyler.com"/>
                </a:rPr>
                <a:t>Roomstyler</a:t>
              </a:r>
              <a:r>
                <a:rPr lang="en-US" sz="1746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: Offers virtual room planning and decorating.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789190"/>
              <a:ext cx="14041207" cy="565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63355" indent="-131677" lvl="1">
                <a:lnSpc>
                  <a:spcPts val="2857"/>
                </a:lnSpc>
                <a:buFont typeface="Arial"/>
                <a:buChar char="•"/>
              </a:pPr>
              <a:r>
                <a:rPr lang="en-US" sz="1746" u="sng">
                  <a:solidFill>
                    <a:srgbClr val="4950BC"/>
                  </a:solidFill>
                  <a:latin typeface="Inter"/>
                  <a:ea typeface="Inter"/>
                  <a:cs typeface="Inter"/>
                  <a:sym typeface="Inter"/>
                  <a:hlinkClick r:id="rId5" tooltip="http://www.homebyme.com"/>
                </a:rPr>
                <a:t>HomeByMe</a:t>
              </a:r>
              <a:r>
                <a:rPr lang="en-US" sz="1746">
                  <a:solidFill>
                    <a:srgbClr val="272525"/>
                  </a:solidFill>
                  <a:latin typeface="Inter"/>
                  <a:ea typeface="Inter"/>
                  <a:cs typeface="Inter"/>
                  <a:sym typeface="Inter"/>
                </a:rPr>
                <a:t>: Provides 3D home planning and interior design.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92386" y="5184651"/>
            <a:ext cx="8981255" cy="181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6"/>
              </a:lnSpc>
            </a:pPr>
            <a:r>
              <a:rPr lang="en-US" sz="230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However, </a:t>
            </a:r>
            <a:r>
              <a:rPr lang="en-US" sz="2301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none of these platforms specialize in compound-level outdoor 3D layout editing</a:t>
            </a:r>
            <a:r>
              <a:rPr lang="en-US" sz="230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with instant, interactive templates. This gap represents a significant opportunity for our solution.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373641" y="2855862"/>
            <a:ext cx="8292108" cy="8292108"/>
            <a:chOff x="0" y="0"/>
            <a:chExt cx="11056143" cy="1105614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1056112" cy="11056112"/>
            </a:xfrm>
            <a:custGeom>
              <a:avLst/>
              <a:gdLst/>
              <a:ahLst/>
              <a:cxnLst/>
              <a:rect r="r" b="b" t="t" l="l"/>
              <a:pathLst>
                <a:path h="11056112" w="11056112">
                  <a:moveTo>
                    <a:pt x="0" y="0"/>
                  </a:moveTo>
                  <a:lnTo>
                    <a:pt x="11056112" y="0"/>
                  </a:lnTo>
                  <a:lnTo>
                    <a:pt x="11056112" y="11056112"/>
                  </a:lnTo>
                  <a:lnTo>
                    <a:pt x="0" y="1105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525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53392" y="710953"/>
            <a:ext cx="6687637" cy="70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2"/>
              </a:lnSpc>
            </a:pPr>
            <a:r>
              <a:rPr lang="en-US" sz="415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Target Users &amp; Use Cases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34342" y="2126159"/>
            <a:ext cx="16419314" cy="1683990"/>
            <a:chOff x="0" y="0"/>
            <a:chExt cx="21892418" cy="22453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21841588" cy="2194560"/>
            </a:xfrm>
            <a:custGeom>
              <a:avLst/>
              <a:gdLst/>
              <a:ahLst/>
              <a:cxnLst/>
              <a:rect r="r" b="b" t="t" l="l"/>
              <a:pathLst>
                <a:path h="2194560" w="21841588">
                  <a:moveTo>
                    <a:pt x="0" y="152527"/>
                  </a:moveTo>
                  <a:cubicBezTo>
                    <a:pt x="0" y="68326"/>
                    <a:pt x="69723" y="0"/>
                    <a:pt x="155702" y="0"/>
                  </a:cubicBezTo>
                  <a:lnTo>
                    <a:pt x="21685886" y="0"/>
                  </a:lnTo>
                  <a:cubicBezTo>
                    <a:pt x="21771865" y="0"/>
                    <a:pt x="21841588" y="68326"/>
                    <a:pt x="21841588" y="152527"/>
                  </a:cubicBezTo>
                  <a:lnTo>
                    <a:pt x="21841588" y="2041906"/>
                  </a:lnTo>
                  <a:cubicBezTo>
                    <a:pt x="21841588" y="2126107"/>
                    <a:pt x="21771865" y="2194433"/>
                    <a:pt x="21685886" y="2194433"/>
                  </a:cubicBezTo>
                  <a:lnTo>
                    <a:pt x="155702" y="2194433"/>
                  </a:lnTo>
                  <a:cubicBezTo>
                    <a:pt x="69723" y="2194560"/>
                    <a:pt x="0" y="2126234"/>
                    <a:pt x="0" y="2041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92388" cy="2245360"/>
            </a:xfrm>
            <a:custGeom>
              <a:avLst/>
              <a:gdLst/>
              <a:ahLst/>
              <a:cxnLst/>
              <a:rect r="r" b="b" t="t" l="l"/>
              <a:pathLst>
                <a:path h="2245360" w="21892388">
                  <a:moveTo>
                    <a:pt x="0" y="177927"/>
                  </a:moveTo>
                  <a:cubicBezTo>
                    <a:pt x="0" y="79248"/>
                    <a:pt x="81534" y="0"/>
                    <a:pt x="181102" y="0"/>
                  </a:cubicBezTo>
                  <a:lnTo>
                    <a:pt x="21711286" y="0"/>
                  </a:lnTo>
                  <a:lnTo>
                    <a:pt x="21711286" y="25400"/>
                  </a:lnTo>
                  <a:lnTo>
                    <a:pt x="21711286" y="0"/>
                  </a:lnTo>
                  <a:cubicBezTo>
                    <a:pt x="21810853" y="0"/>
                    <a:pt x="21892388" y="79248"/>
                    <a:pt x="21892388" y="177927"/>
                  </a:cubicBezTo>
                  <a:lnTo>
                    <a:pt x="21866988" y="177927"/>
                  </a:lnTo>
                  <a:lnTo>
                    <a:pt x="21892388" y="177927"/>
                  </a:lnTo>
                  <a:lnTo>
                    <a:pt x="21892388" y="2067306"/>
                  </a:lnTo>
                  <a:lnTo>
                    <a:pt x="21866988" y="2067306"/>
                  </a:lnTo>
                  <a:lnTo>
                    <a:pt x="21892388" y="2067306"/>
                  </a:lnTo>
                  <a:cubicBezTo>
                    <a:pt x="21892388" y="2166112"/>
                    <a:pt x="21810853" y="2245233"/>
                    <a:pt x="21711286" y="2245233"/>
                  </a:cubicBezTo>
                  <a:lnTo>
                    <a:pt x="21711286" y="2219833"/>
                  </a:lnTo>
                  <a:lnTo>
                    <a:pt x="21711286" y="2245233"/>
                  </a:lnTo>
                  <a:lnTo>
                    <a:pt x="181102" y="2245233"/>
                  </a:lnTo>
                  <a:lnTo>
                    <a:pt x="181102" y="2219833"/>
                  </a:lnTo>
                  <a:lnTo>
                    <a:pt x="181102" y="2245233"/>
                  </a:lnTo>
                  <a:cubicBezTo>
                    <a:pt x="81534" y="2245360"/>
                    <a:pt x="0" y="2166112"/>
                    <a:pt x="0" y="2067306"/>
                  </a:cubicBezTo>
                  <a:lnTo>
                    <a:pt x="0" y="177927"/>
                  </a:lnTo>
                  <a:lnTo>
                    <a:pt x="25400" y="177927"/>
                  </a:lnTo>
                  <a:lnTo>
                    <a:pt x="0" y="177927"/>
                  </a:lnTo>
                  <a:moveTo>
                    <a:pt x="50800" y="177927"/>
                  </a:moveTo>
                  <a:lnTo>
                    <a:pt x="50800" y="2067306"/>
                  </a:lnTo>
                  <a:lnTo>
                    <a:pt x="25400" y="2067306"/>
                  </a:lnTo>
                  <a:lnTo>
                    <a:pt x="50800" y="2067306"/>
                  </a:lnTo>
                  <a:cubicBezTo>
                    <a:pt x="50800" y="2137029"/>
                    <a:pt x="108712" y="2194433"/>
                    <a:pt x="181102" y="2194433"/>
                  </a:cubicBezTo>
                  <a:lnTo>
                    <a:pt x="21711286" y="2194433"/>
                  </a:lnTo>
                  <a:cubicBezTo>
                    <a:pt x="21783802" y="2194433"/>
                    <a:pt x="21841588" y="2137029"/>
                    <a:pt x="21841588" y="2067306"/>
                  </a:cubicBezTo>
                  <a:lnTo>
                    <a:pt x="21841588" y="177927"/>
                  </a:lnTo>
                  <a:cubicBezTo>
                    <a:pt x="21841588" y="108204"/>
                    <a:pt x="21783675" y="50800"/>
                    <a:pt x="21711286" y="50800"/>
                  </a:cubicBezTo>
                  <a:lnTo>
                    <a:pt x="181102" y="50800"/>
                  </a:lnTo>
                  <a:lnTo>
                    <a:pt x="181102" y="25400"/>
                  </a:lnTo>
                  <a:lnTo>
                    <a:pt x="181102" y="50800"/>
                  </a:lnTo>
                  <a:cubicBezTo>
                    <a:pt x="108712" y="50800"/>
                    <a:pt x="50800" y="108204"/>
                    <a:pt x="50800" y="17792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91492" y="2183309"/>
            <a:ext cx="1089720" cy="1569690"/>
            <a:chOff x="0" y="0"/>
            <a:chExt cx="1452960" cy="20929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52880" cy="2092833"/>
            </a:xfrm>
            <a:custGeom>
              <a:avLst/>
              <a:gdLst/>
              <a:ahLst/>
              <a:cxnLst/>
              <a:rect r="r" b="b" t="t" l="l"/>
              <a:pathLst>
                <a:path h="2092833" w="1452880">
                  <a:moveTo>
                    <a:pt x="0" y="91567"/>
                  </a:moveTo>
                  <a:cubicBezTo>
                    <a:pt x="0" y="41021"/>
                    <a:pt x="41021" y="0"/>
                    <a:pt x="91567" y="0"/>
                  </a:cubicBezTo>
                  <a:lnTo>
                    <a:pt x="1361313" y="0"/>
                  </a:lnTo>
                  <a:cubicBezTo>
                    <a:pt x="1411859" y="0"/>
                    <a:pt x="1452880" y="41021"/>
                    <a:pt x="1452880" y="91567"/>
                  </a:cubicBezTo>
                  <a:lnTo>
                    <a:pt x="1452880" y="2001266"/>
                  </a:lnTo>
                  <a:cubicBezTo>
                    <a:pt x="1452880" y="2051812"/>
                    <a:pt x="1411859" y="2092833"/>
                    <a:pt x="1361313" y="2092833"/>
                  </a:cubicBezTo>
                  <a:lnTo>
                    <a:pt x="91567" y="2092833"/>
                  </a:lnTo>
                  <a:cubicBezTo>
                    <a:pt x="41021" y="2092833"/>
                    <a:pt x="0" y="2051812"/>
                    <a:pt x="0" y="200126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27249" y="2769840"/>
            <a:ext cx="408534" cy="45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53568" y="2436614"/>
            <a:ext cx="3922960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Individual Homeowners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53568" y="2959001"/>
            <a:ext cx="14942939" cy="52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Empowering anyone to easily design their villa compounds, gardens, and outdoor spaces.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4342" y="4044404"/>
            <a:ext cx="16419314" cy="1683990"/>
            <a:chOff x="0" y="0"/>
            <a:chExt cx="21892418" cy="224532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00" y="25400"/>
              <a:ext cx="21841588" cy="2194560"/>
            </a:xfrm>
            <a:custGeom>
              <a:avLst/>
              <a:gdLst/>
              <a:ahLst/>
              <a:cxnLst/>
              <a:rect r="r" b="b" t="t" l="l"/>
              <a:pathLst>
                <a:path h="2194560" w="21841588">
                  <a:moveTo>
                    <a:pt x="0" y="152527"/>
                  </a:moveTo>
                  <a:cubicBezTo>
                    <a:pt x="0" y="68326"/>
                    <a:pt x="69723" y="0"/>
                    <a:pt x="155702" y="0"/>
                  </a:cubicBezTo>
                  <a:lnTo>
                    <a:pt x="21685886" y="0"/>
                  </a:lnTo>
                  <a:cubicBezTo>
                    <a:pt x="21771865" y="0"/>
                    <a:pt x="21841588" y="68326"/>
                    <a:pt x="21841588" y="152527"/>
                  </a:cubicBezTo>
                  <a:lnTo>
                    <a:pt x="21841588" y="2041906"/>
                  </a:lnTo>
                  <a:cubicBezTo>
                    <a:pt x="21841588" y="2126107"/>
                    <a:pt x="21771865" y="2194433"/>
                    <a:pt x="21685886" y="2194433"/>
                  </a:cubicBezTo>
                  <a:lnTo>
                    <a:pt x="155702" y="2194433"/>
                  </a:lnTo>
                  <a:cubicBezTo>
                    <a:pt x="69723" y="2194560"/>
                    <a:pt x="0" y="2126234"/>
                    <a:pt x="0" y="2041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892388" cy="2245360"/>
            </a:xfrm>
            <a:custGeom>
              <a:avLst/>
              <a:gdLst/>
              <a:ahLst/>
              <a:cxnLst/>
              <a:rect r="r" b="b" t="t" l="l"/>
              <a:pathLst>
                <a:path h="2245360" w="21892388">
                  <a:moveTo>
                    <a:pt x="0" y="177927"/>
                  </a:moveTo>
                  <a:cubicBezTo>
                    <a:pt x="0" y="79248"/>
                    <a:pt x="81534" y="0"/>
                    <a:pt x="181102" y="0"/>
                  </a:cubicBezTo>
                  <a:lnTo>
                    <a:pt x="21711286" y="0"/>
                  </a:lnTo>
                  <a:lnTo>
                    <a:pt x="21711286" y="25400"/>
                  </a:lnTo>
                  <a:lnTo>
                    <a:pt x="21711286" y="0"/>
                  </a:lnTo>
                  <a:cubicBezTo>
                    <a:pt x="21810853" y="0"/>
                    <a:pt x="21892388" y="79248"/>
                    <a:pt x="21892388" y="177927"/>
                  </a:cubicBezTo>
                  <a:lnTo>
                    <a:pt x="21866988" y="177927"/>
                  </a:lnTo>
                  <a:lnTo>
                    <a:pt x="21892388" y="177927"/>
                  </a:lnTo>
                  <a:lnTo>
                    <a:pt x="21892388" y="2067306"/>
                  </a:lnTo>
                  <a:lnTo>
                    <a:pt x="21866988" y="2067306"/>
                  </a:lnTo>
                  <a:lnTo>
                    <a:pt x="21892388" y="2067306"/>
                  </a:lnTo>
                  <a:cubicBezTo>
                    <a:pt x="21892388" y="2166112"/>
                    <a:pt x="21810853" y="2245233"/>
                    <a:pt x="21711286" y="2245233"/>
                  </a:cubicBezTo>
                  <a:lnTo>
                    <a:pt x="21711286" y="2219833"/>
                  </a:lnTo>
                  <a:lnTo>
                    <a:pt x="21711286" y="2245233"/>
                  </a:lnTo>
                  <a:lnTo>
                    <a:pt x="181102" y="2245233"/>
                  </a:lnTo>
                  <a:lnTo>
                    <a:pt x="181102" y="2219833"/>
                  </a:lnTo>
                  <a:lnTo>
                    <a:pt x="181102" y="2245233"/>
                  </a:lnTo>
                  <a:cubicBezTo>
                    <a:pt x="81534" y="2245360"/>
                    <a:pt x="0" y="2166112"/>
                    <a:pt x="0" y="2067306"/>
                  </a:cubicBezTo>
                  <a:lnTo>
                    <a:pt x="0" y="177927"/>
                  </a:lnTo>
                  <a:lnTo>
                    <a:pt x="25400" y="177927"/>
                  </a:lnTo>
                  <a:lnTo>
                    <a:pt x="0" y="177927"/>
                  </a:lnTo>
                  <a:moveTo>
                    <a:pt x="50800" y="177927"/>
                  </a:moveTo>
                  <a:lnTo>
                    <a:pt x="50800" y="2067306"/>
                  </a:lnTo>
                  <a:lnTo>
                    <a:pt x="25400" y="2067306"/>
                  </a:lnTo>
                  <a:lnTo>
                    <a:pt x="50800" y="2067306"/>
                  </a:lnTo>
                  <a:cubicBezTo>
                    <a:pt x="50800" y="2137029"/>
                    <a:pt x="108712" y="2194433"/>
                    <a:pt x="181102" y="2194433"/>
                  </a:cubicBezTo>
                  <a:lnTo>
                    <a:pt x="21711286" y="2194433"/>
                  </a:lnTo>
                  <a:cubicBezTo>
                    <a:pt x="21783802" y="2194433"/>
                    <a:pt x="21841588" y="2137029"/>
                    <a:pt x="21841588" y="2067306"/>
                  </a:cubicBezTo>
                  <a:lnTo>
                    <a:pt x="21841588" y="177927"/>
                  </a:lnTo>
                  <a:cubicBezTo>
                    <a:pt x="21841588" y="108204"/>
                    <a:pt x="21783675" y="50800"/>
                    <a:pt x="21711286" y="50800"/>
                  </a:cubicBezTo>
                  <a:lnTo>
                    <a:pt x="181102" y="50800"/>
                  </a:lnTo>
                  <a:lnTo>
                    <a:pt x="181102" y="25400"/>
                  </a:lnTo>
                  <a:lnTo>
                    <a:pt x="181102" y="50800"/>
                  </a:lnTo>
                  <a:cubicBezTo>
                    <a:pt x="108712" y="50800"/>
                    <a:pt x="50800" y="108204"/>
                    <a:pt x="50800" y="17792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91492" y="4101554"/>
            <a:ext cx="1089720" cy="1569690"/>
            <a:chOff x="0" y="0"/>
            <a:chExt cx="1452960" cy="20929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52880" cy="2092833"/>
            </a:xfrm>
            <a:custGeom>
              <a:avLst/>
              <a:gdLst/>
              <a:ahLst/>
              <a:cxnLst/>
              <a:rect r="r" b="b" t="t" l="l"/>
              <a:pathLst>
                <a:path h="2092833" w="1452880">
                  <a:moveTo>
                    <a:pt x="0" y="91567"/>
                  </a:moveTo>
                  <a:cubicBezTo>
                    <a:pt x="0" y="41021"/>
                    <a:pt x="41021" y="0"/>
                    <a:pt x="91567" y="0"/>
                  </a:cubicBezTo>
                  <a:lnTo>
                    <a:pt x="1361313" y="0"/>
                  </a:lnTo>
                  <a:cubicBezTo>
                    <a:pt x="1411859" y="0"/>
                    <a:pt x="1452880" y="41021"/>
                    <a:pt x="1452880" y="91567"/>
                  </a:cubicBezTo>
                  <a:lnTo>
                    <a:pt x="1452880" y="2001266"/>
                  </a:lnTo>
                  <a:cubicBezTo>
                    <a:pt x="1452880" y="2051812"/>
                    <a:pt x="1411859" y="2092833"/>
                    <a:pt x="1361313" y="2092833"/>
                  </a:cubicBezTo>
                  <a:lnTo>
                    <a:pt x="91567" y="2092833"/>
                  </a:lnTo>
                  <a:cubicBezTo>
                    <a:pt x="41021" y="2092833"/>
                    <a:pt x="0" y="2051812"/>
                    <a:pt x="0" y="200126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327249" y="4688086"/>
            <a:ext cx="408534" cy="45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53568" y="4354860"/>
            <a:ext cx="4291161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Architects &amp; Design Firms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53568" y="4877246"/>
            <a:ext cx="14942939" cy="52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Accelerating initial concept generation and client presentations with rapid prototyping.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34342" y="5962650"/>
            <a:ext cx="16419314" cy="1683990"/>
            <a:chOff x="0" y="0"/>
            <a:chExt cx="21892418" cy="22453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25400" y="25400"/>
              <a:ext cx="21841588" cy="2194560"/>
            </a:xfrm>
            <a:custGeom>
              <a:avLst/>
              <a:gdLst/>
              <a:ahLst/>
              <a:cxnLst/>
              <a:rect r="r" b="b" t="t" l="l"/>
              <a:pathLst>
                <a:path h="2194560" w="21841588">
                  <a:moveTo>
                    <a:pt x="0" y="152527"/>
                  </a:moveTo>
                  <a:cubicBezTo>
                    <a:pt x="0" y="68326"/>
                    <a:pt x="69723" y="0"/>
                    <a:pt x="155702" y="0"/>
                  </a:cubicBezTo>
                  <a:lnTo>
                    <a:pt x="21685886" y="0"/>
                  </a:lnTo>
                  <a:cubicBezTo>
                    <a:pt x="21771865" y="0"/>
                    <a:pt x="21841588" y="68326"/>
                    <a:pt x="21841588" y="152527"/>
                  </a:cubicBezTo>
                  <a:lnTo>
                    <a:pt x="21841588" y="2041906"/>
                  </a:lnTo>
                  <a:cubicBezTo>
                    <a:pt x="21841588" y="2126107"/>
                    <a:pt x="21771865" y="2194433"/>
                    <a:pt x="21685886" y="2194433"/>
                  </a:cubicBezTo>
                  <a:lnTo>
                    <a:pt x="155702" y="2194433"/>
                  </a:lnTo>
                  <a:cubicBezTo>
                    <a:pt x="69723" y="2194560"/>
                    <a:pt x="0" y="2126234"/>
                    <a:pt x="0" y="2041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892388" cy="2245360"/>
            </a:xfrm>
            <a:custGeom>
              <a:avLst/>
              <a:gdLst/>
              <a:ahLst/>
              <a:cxnLst/>
              <a:rect r="r" b="b" t="t" l="l"/>
              <a:pathLst>
                <a:path h="2245360" w="21892388">
                  <a:moveTo>
                    <a:pt x="0" y="177927"/>
                  </a:moveTo>
                  <a:cubicBezTo>
                    <a:pt x="0" y="79248"/>
                    <a:pt x="81534" y="0"/>
                    <a:pt x="181102" y="0"/>
                  </a:cubicBezTo>
                  <a:lnTo>
                    <a:pt x="21711286" y="0"/>
                  </a:lnTo>
                  <a:lnTo>
                    <a:pt x="21711286" y="25400"/>
                  </a:lnTo>
                  <a:lnTo>
                    <a:pt x="21711286" y="0"/>
                  </a:lnTo>
                  <a:cubicBezTo>
                    <a:pt x="21810853" y="0"/>
                    <a:pt x="21892388" y="79248"/>
                    <a:pt x="21892388" y="177927"/>
                  </a:cubicBezTo>
                  <a:lnTo>
                    <a:pt x="21866988" y="177927"/>
                  </a:lnTo>
                  <a:lnTo>
                    <a:pt x="21892388" y="177927"/>
                  </a:lnTo>
                  <a:lnTo>
                    <a:pt x="21892388" y="2067306"/>
                  </a:lnTo>
                  <a:lnTo>
                    <a:pt x="21866988" y="2067306"/>
                  </a:lnTo>
                  <a:lnTo>
                    <a:pt x="21892388" y="2067306"/>
                  </a:lnTo>
                  <a:cubicBezTo>
                    <a:pt x="21892388" y="2166112"/>
                    <a:pt x="21810853" y="2245233"/>
                    <a:pt x="21711286" y="2245233"/>
                  </a:cubicBezTo>
                  <a:lnTo>
                    <a:pt x="21711286" y="2219833"/>
                  </a:lnTo>
                  <a:lnTo>
                    <a:pt x="21711286" y="2245233"/>
                  </a:lnTo>
                  <a:lnTo>
                    <a:pt x="181102" y="2245233"/>
                  </a:lnTo>
                  <a:lnTo>
                    <a:pt x="181102" y="2219833"/>
                  </a:lnTo>
                  <a:lnTo>
                    <a:pt x="181102" y="2245233"/>
                  </a:lnTo>
                  <a:cubicBezTo>
                    <a:pt x="81534" y="2245360"/>
                    <a:pt x="0" y="2166112"/>
                    <a:pt x="0" y="2067306"/>
                  </a:cubicBezTo>
                  <a:lnTo>
                    <a:pt x="0" y="177927"/>
                  </a:lnTo>
                  <a:lnTo>
                    <a:pt x="25400" y="177927"/>
                  </a:lnTo>
                  <a:lnTo>
                    <a:pt x="0" y="177927"/>
                  </a:lnTo>
                  <a:moveTo>
                    <a:pt x="50800" y="177927"/>
                  </a:moveTo>
                  <a:lnTo>
                    <a:pt x="50800" y="2067306"/>
                  </a:lnTo>
                  <a:lnTo>
                    <a:pt x="25400" y="2067306"/>
                  </a:lnTo>
                  <a:lnTo>
                    <a:pt x="50800" y="2067306"/>
                  </a:lnTo>
                  <a:cubicBezTo>
                    <a:pt x="50800" y="2137029"/>
                    <a:pt x="108712" y="2194433"/>
                    <a:pt x="181102" y="2194433"/>
                  </a:cubicBezTo>
                  <a:lnTo>
                    <a:pt x="21711286" y="2194433"/>
                  </a:lnTo>
                  <a:cubicBezTo>
                    <a:pt x="21783802" y="2194433"/>
                    <a:pt x="21841588" y="2137029"/>
                    <a:pt x="21841588" y="2067306"/>
                  </a:cubicBezTo>
                  <a:lnTo>
                    <a:pt x="21841588" y="177927"/>
                  </a:lnTo>
                  <a:cubicBezTo>
                    <a:pt x="21841588" y="108204"/>
                    <a:pt x="21783675" y="50800"/>
                    <a:pt x="21711286" y="50800"/>
                  </a:cubicBezTo>
                  <a:lnTo>
                    <a:pt x="181102" y="50800"/>
                  </a:lnTo>
                  <a:lnTo>
                    <a:pt x="181102" y="25400"/>
                  </a:lnTo>
                  <a:lnTo>
                    <a:pt x="181102" y="50800"/>
                  </a:lnTo>
                  <a:cubicBezTo>
                    <a:pt x="108712" y="50800"/>
                    <a:pt x="50800" y="108204"/>
                    <a:pt x="50800" y="17792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91492" y="6019800"/>
            <a:ext cx="1089720" cy="1569690"/>
            <a:chOff x="0" y="0"/>
            <a:chExt cx="1452960" cy="209292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52880" cy="2092833"/>
            </a:xfrm>
            <a:custGeom>
              <a:avLst/>
              <a:gdLst/>
              <a:ahLst/>
              <a:cxnLst/>
              <a:rect r="r" b="b" t="t" l="l"/>
              <a:pathLst>
                <a:path h="2092833" w="1452880">
                  <a:moveTo>
                    <a:pt x="0" y="91567"/>
                  </a:moveTo>
                  <a:cubicBezTo>
                    <a:pt x="0" y="41021"/>
                    <a:pt x="41021" y="0"/>
                    <a:pt x="91567" y="0"/>
                  </a:cubicBezTo>
                  <a:lnTo>
                    <a:pt x="1361313" y="0"/>
                  </a:lnTo>
                  <a:cubicBezTo>
                    <a:pt x="1411859" y="0"/>
                    <a:pt x="1452880" y="41021"/>
                    <a:pt x="1452880" y="91567"/>
                  </a:cubicBezTo>
                  <a:lnTo>
                    <a:pt x="1452880" y="2001266"/>
                  </a:lnTo>
                  <a:cubicBezTo>
                    <a:pt x="1452880" y="2051812"/>
                    <a:pt x="1411859" y="2092833"/>
                    <a:pt x="1361313" y="2092833"/>
                  </a:cubicBezTo>
                  <a:lnTo>
                    <a:pt x="91567" y="2092833"/>
                  </a:lnTo>
                  <a:cubicBezTo>
                    <a:pt x="41021" y="2092833"/>
                    <a:pt x="0" y="2051812"/>
                    <a:pt x="0" y="200126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327249" y="6606331"/>
            <a:ext cx="408534" cy="45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53568" y="6273105"/>
            <a:ext cx="3814316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Real Estate Developers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53568" y="6795492"/>
            <a:ext cx="14942939" cy="52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Showcasing detailed site plans and property layouts to potential buyers in an engaging 3D format.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34342" y="7880896"/>
            <a:ext cx="16419314" cy="1683990"/>
            <a:chOff x="0" y="0"/>
            <a:chExt cx="21892418" cy="22453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25400" y="25400"/>
              <a:ext cx="21841588" cy="2194560"/>
            </a:xfrm>
            <a:custGeom>
              <a:avLst/>
              <a:gdLst/>
              <a:ahLst/>
              <a:cxnLst/>
              <a:rect r="r" b="b" t="t" l="l"/>
              <a:pathLst>
                <a:path h="2194560" w="21841588">
                  <a:moveTo>
                    <a:pt x="0" y="152527"/>
                  </a:moveTo>
                  <a:cubicBezTo>
                    <a:pt x="0" y="68326"/>
                    <a:pt x="69723" y="0"/>
                    <a:pt x="155702" y="0"/>
                  </a:cubicBezTo>
                  <a:lnTo>
                    <a:pt x="21685886" y="0"/>
                  </a:lnTo>
                  <a:cubicBezTo>
                    <a:pt x="21771865" y="0"/>
                    <a:pt x="21841588" y="68326"/>
                    <a:pt x="21841588" y="152527"/>
                  </a:cubicBezTo>
                  <a:lnTo>
                    <a:pt x="21841588" y="2041906"/>
                  </a:lnTo>
                  <a:cubicBezTo>
                    <a:pt x="21841588" y="2126107"/>
                    <a:pt x="21771865" y="2194433"/>
                    <a:pt x="21685886" y="2194433"/>
                  </a:cubicBezTo>
                  <a:lnTo>
                    <a:pt x="155702" y="2194433"/>
                  </a:lnTo>
                  <a:cubicBezTo>
                    <a:pt x="69723" y="2194560"/>
                    <a:pt x="0" y="2126234"/>
                    <a:pt x="0" y="204190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892388" cy="2245360"/>
            </a:xfrm>
            <a:custGeom>
              <a:avLst/>
              <a:gdLst/>
              <a:ahLst/>
              <a:cxnLst/>
              <a:rect r="r" b="b" t="t" l="l"/>
              <a:pathLst>
                <a:path h="2245360" w="21892388">
                  <a:moveTo>
                    <a:pt x="0" y="177927"/>
                  </a:moveTo>
                  <a:cubicBezTo>
                    <a:pt x="0" y="79248"/>
                    <a:pt x="81534" y="0"/>
                    <a:pt x="181102" y="0"/>
                  </a:cubicBezTo>
                  <a:lnTo>
                    <a:pt x="21711286" y="0"/>
                  </a:lnTo>
                  <a:lnTo>
                    <a:pt x="21711286" y="25400"/>
                  </a:lnTo>
                  <a:lnTo>
                    <a:pt x="21711286" y="0"/>
                  </a:lnTo>
                  <a:cubicBezTo>
                    <a:pt x="21810853" y="0"/>
                    <a:pt x="21892388" y="79248"/>
                    <a:pt x="21892388" y="177927"/>
                  </a:cubicBezTo>
                  <a:lnTo>
                    <a:pt x="21866988" y="177927"/>
                  </a:lnTo>
                  <a:lnTo>
                    <a:pt x="21892388" y="177927"/>
                  </a:lnTo>
                  <a:lnTo>
                    <a:pt x="21892388" y="2067306"/>
                  </a:lnTo>
                  <a:lnTo>
                    <a:pt x="21866988" y="2067306"/>
                  </a:lnTo>
                  <a:lnTo>
                    <a:pt x="21892388" y="2067306"/>
                  </a:lnTo>
                  <a:cubicBezTo>
                    <a:pt x="21892388" y="2166112"/>
                    <a:pt x="21810853" y="2245233"/>
                    <a:pt x="21711286" y="2245233"/>
                  </a:cubicBezTo>
                  <a:lnTo>
                    <a:pt x="21711286" y="2219833"/>
                  </a:lnTo>
                  <a:lnTo>
                    <a:pt x="21711286" y="2245233"/>
                  </a:lnTo>
                  <a:lnTo>
                    <a:pt x="181102" y="2245233"/>
                  </a:lnTo>
                  <a:lnTo>
                    <a:pt x="181102" y="2219833"/>
                  </a:lnTo>
                  <a:lnTo>
                    <a:pt x="181102" y="2245233"/>
                  </a:lnTo>
                  <a:cubicBezTo>
                    <a:pt x="81534" y="2245360"/>
                    <a:pt x="0" y="2166112"/>
                    <a:pt x="0" y="2067306"/>
                  </a:cubicBezTo>
                  <a:lnTo>
                    <a:pt x="0" y="177927"/>
                  </a:lnTo>
                  <a:lnTo>
                    <a:pt x="25400" y="177927"/>
                  </a:lnTo>
                  <a:lnTo>
                    <a:pt x="0" y="177927"/>
                  </a:lnTo>
                  <a:moveTo>
                    <a:pt x="50800" y="177927"/>
                  </a:moveTo>
                  <a:lnTo>
                    <a:pt x="50800" y="2067306"/>
                  </a:lnTo>
                  <a:lnTo>
                    <a:pt x="25400" y="2067306"/>
                  </a:lnTo>
                  <a:lnTo>
                    <a:pt x="50800" y="2067306"/>
                  </a:lnTo>
                  <a:cubicBezTo>
                    <a:pt x="50800" y="2137029"/>
                    <a:pt x="108712" y="2194433"/>
                    <a:pt x="181102" y="2194433"/>
                  </a:cubicBezTo>
                  <a:lnTo>
                    <a:pt x="21711286" y="2194433"/>
                  </a:lnTo>
                  <a:cubicBezTo>
                    <a:pt x="21783802" y="2194433"/>
                    <a:pt x="21841588" y="2137029"/>
                    <a:pt x="21841588" y="2067306"/>
                  </a:cubicBezTo>
                  <a:lnTo>
                    <a:pt x="21841588" y="177927"/>
                  </a:lnTo>
                  <a:cubicBezTo>
                    <a:pt x="21841588" y="108204"/>
                    <a:pt x="21783675" y="50800"/>
                    <a:pt x="21711286" y="50800"/>
                  </a:cubicBezTo>
                  <a:lnTo>
                    <a:pt x="181102" y="50800"/>
                  </a:lnTo>
                  <a:lnTo>
                    <a:pt x="181102" y="25400"/>
                  </a:lnTo>
                  <a:lnTo>
                    <a:pt x="181102" y="50800"/>
                  </a:lnTo>
                  <a:cubicBezTo>
                    <a:pt x="108712" y="50800"/>
                    <a:pt x="50800" y="108204"/>
                    <a:pt x="50800" y="177927"/>
                  </a:cubicBezTo>
                  <a:close/>
                </a:path>
              </a:pathLst>
            </a:custGeom>
            <a:solidFill>
              <a:srgbClr val="C0C1D7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91492" y="7938046"/>
            <a:ext cx="1089720" cy="1569690"/>
            <a:chOff x="0" y="0"/>
            <a:chExt cx="1452960" cy="209292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52880" cy="2092833"/>
            </a:xfrm>
            <a:custGeom>
              <a:avLst/>
              <a:gdLst/>
              <a:ahLst/>
              <a:cxnLst/>
              <a:rect r="r" b="b" t="t" l="l"/>
              <a:pathLst>
                <a:path h="2092833" w="1452880">
                  <a:moveTo>
                    <a:pt x="0" y="91567"/>
                  </a:moveTo>
                  <a:cubicBezTo>
                    <a:pt x="0" y="41021"/>
                    <a:pt x="41021" y="0"/>
                    <a:pt x="91567" y="0"/>
                  </a:cubicBezTo>
                  <a:lnTo>
                    <a:pt x="1361313" y="0"/>
                  </a:lnTo>
                  <a:cubicBezTo>
                    <a:pt x="1411859" y="0"/>
                    <a:pt x="1452880" y="41021"/>
                    <a:pt x="1452880" y="91567"/>
                  </a:cubicBezTo>
                  <a:lnTo>
                    <a:pt x="1452880" y="2001266"/>
                  </a:lnTo>
                  <a:cubicBezTo>
                    <a:pt x="1452880" y="2051812"/>
                    <a:pt x="1411859" y="2092833"/>
                    <a:pt x="1361313" y="2092833"/>
                  </a:cubicBezTo>
                  <a:lnTo>
                    <a:pt x="91567" y="2092833"/>
                  </a:lnTo>
                  <a:cubicBezTo>
                    <a:pt x="41021" y="2092833"/>
                    <a:pt x="0" y="2051812"/>
                    <a:pt x="0" y="2001266"/>
                  </a:cubicBezTo>
                  <a:close/>
                </a:path>
              </a:pathLst>
            </a:custGeom>
            <a:solidFill>
              <a:srgbClr val="DADBF1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1327249" y="8524578"/>
            <a:ext cx="408534" cy="453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3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353568" y="8191351"/>
            <a:ext cx="3923854" cy="44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Educational Institutions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353568" y="8713737"/>
            <a:ext cx="14942939" cy="52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Providing an accessible learning tool for architecture and design students.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DAGy4UngPE4</dc:identifier>
  <dcterms:modified xsi:type="dcterms:W3CDTF">2011-08-01T06:04:30Z</dcterms:modified>
  <cp:revision>1</cp:revision>
  <dc:title>IMMERSISPACE.pptx</dc:title>
</cp:coreProperties>
</file>